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3" r:id="rId14"/>
    <p:sldId id="268" r:id="rId15"/>
    <p:sldId id="269" r:id="rId16"/>
    <p:sldId id="274" r:id="rId17"/>
    <p:sldId id="270" r:id="rId18"/>
    <p:sldId id="271"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0" d="100"/>
          <a:sy n="50" d="100"/>
        </p:scale>
        <p:origin x="-84" y="-4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A8475B-29C2-4A62-9973-5A83F5BE9DFE}" type="datetimeFigureOut">
              <a:rPr lang="en-US" smtClean="0"/>
              <a:pPr/>
              <a:t>2/21/2012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971A-D56B-4053-9EF1-A6153D0AAA5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latin typeface="Vladimir Script" pitchFamily="66" charset="0"/>
            </a:endParaRPr>
          </a:p>
        </p:txBody>
      </p:sp>
      <p:sp>
        <p:nvSpPr>
          <p:cNvPr id="4" name="Slide Number Placeholder 3"/>
          <p:cNvSpPr>
            <a:spLocks noGrp="1"/>
          </p:cNvSpPr>
          <p:nvPr>
            <p:ph type="sldNum" sz="quarter" idx="10"/>
          </p:nvPr>
        </p:nvSpPr>
        <p:spPr/>
        <p:txBody>
          <a:bodyPr/>
          <a:lstStyle/>
          <a:p>
            <a:fld id="{DDD4971A-D56B-4053-9EF1-A6153D0AAA5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D4971A-D56B-4053-9EF1-A6153D0AAA5B}"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9540E71A-97CC-407A-9FCB-770556662303}" type="datetimeFigureOut">
              <a:rPr lang="en-US" smtClean="0"/>
              <a:pPr/>
              <a:t>2/21/2012</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E775B740-9399-447B-B2A3-71340B1071D3}"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540E71A-97CC-407A-9FCB-770556662303}" type="datetimeFigureOut">
              <a:rPr lang="en-US" smtClean="0"/>
              <a:pPr/>
              <a:t>2/21/2012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775B740-9399-447B-B2A3-71340B1071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540E71A-97CC-407A-9FCB-770556662303}" type="datetimeFigureOut">
              <a:rPr lang="en-US" smtClean="0"/>
              <a:pPr/>
              <a:t>2/21/2012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775B740-9399-447B-B2A3-71340B1071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540E71A-97CC-407A-9FCB-770556662303}" type="datetimeFigureOut">
              <a:rPr lang="en-US" smtClean="0"/>
              <a:pPr/>
              <a:t>2/21/2012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775B740-9399-447B-B2A3-71340B1071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540E71A-97CC-407A-9FCB-770556662303}" type="datetimeFigureOut">
              <a:rPr lang="en-US" smtClean="0"/>
              <a:pPr/>
              <a:t>2/21/2012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775B740-9399-447B-B2A3-71340B1071D3}"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540E71A-97CC-407A-9FCB-770556662303}" type="datetimeFigureOut">
              <a:rPr lang="en-US" smtClean="0"/>
              <a:pPr/>
              <a:t>2/21/2012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775B740-9399-447B-B2A3-71340B1071D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540E71A-97CC-407A-9FCB-770556662303}" type="datetimeFigureOut">
              <a:rPr lang="en-US" smtClean="0"/>
              <a:pPr/>
              <a:t>2/21/2012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775B740-9399-447B-B2A3-71340B1071D3}"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540E71A-97CC-407A-9FCB-770556662303}" type="datetimeFigureOut">
              <a:rPr lang="en-US" smtClean="0"/>
              <a:pPr/>
              <a:t>2/21/2012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775B740-9399-447B-B2A3-71340B1071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540E71A-97CC-407A-9FCB-770556662303}" type="datetimeFigureOut">
              <a:rPr lang="en-US" smtClean="0"/>
              <a:pPr/>
              <a:t>2/21/2012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775B740-9399-447B-B2A3-71340B1071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540E71A-97CC-407A-9FCB-770556662303}" type="datetimeFigureOut">
              <a:rPr lang="en-US" smtClean="0"/>
              <a:pPr/>
              <a:t>2/21/2012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775B740-9399-447B-B2A3-71340B1071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9540E71A-97CC-407A-9FCB-770556662303}" type="datetimeFigureOut">
              <a:rPr lang="en-US" smtClean="0"/>
              <a:pPr/>
              <a:t>2/21/2012</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E775B740-9399-447B-B2A3-71340B1071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9540E71A-97CC-407A-9FCB-770556662303}" type="datetimeFigureOut">
              <a:rPr lang="en-US" smtClean="0"/>
              <a:pPr/>
              <a:t>2/21/2012</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E775B740-9399-447B-B2A3-71340B1071D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3600"/>
            <a:ext cx="7772400" cy="4184904"/>
          </a:xfrm>
        </p:spPr>
        <p:txBody>
          <a:bodyPr/>
          <a:lstStyle/>
          <a:p>
            <a:r>
              <a:rPr lang="fa-IR" dirty="0" smtClean="0"/>
              <a:t>کوانتوم بایوفیدبک          </a:t>
            </a:r>
            <a:endParaRPr lang="en-US" dirty="0"/>
          </a:p>
        </p:txBody>
      </p:sp>
      <p:sp>
        <p:nvSpPr>
          <p:cNvPr id="3" name="Subtitle 2"/>
          <p:cNvSpPr>
            <a:spLocks noGrp="1"/>
          </p:cNvSpPr>
          <p:nvPr>
            <p:ph type="subTitle" idx="1"/>
          </p:nvPr>
        </p:nvSpPr>
        <p:spPr>
          <a:xfrm>
            <a:off x="2590800" y="2834640"/>
            <a:ext cx="4343400" cy="1051560"/>
          </a:xfrm>
        </p:spPr>
        <p:txBody>
          <a:bodyPr>
            <a:normAutofit/>
          </a:bodyPr>
          <a:lstStyle/>
          <a:p>
            <a:pPr algn="ctr"/>
            <a:r>
              <a:rPr lang="en-US" sz="4400" dirty="0" smtClean="0">
                <a:latin typeface="Traditional Arabic" pitchFamily="18" charset="-78"/>
                <a:cs typeface="Traditional Arabic" pitchFamily="18" charset="-78"/>
              </a:rPr>
              <a:t>QMCI</a:t>
            </a:r>
            <a:endParaRPr lang="en-US" sz="4400" dirty="0">
              <a:latin typeface="Traditional Arabic" pitchFamily="18" charset="-78"/>
              <a:cs typeface="Traditional Arabic" pitchFamily="18" charset="-78"/>
            </a:endParaRPr>
          </a:p>
        </p:txBody>
      </p:sp>
      <p:pic>
        <p:nvPicPr>
          <p:cNvPr id="19458" name="Picture 2" descr="http://imgc.classistatic.com/cps/poc/111121/956r1/7934aj8_27.jpeg"/>
          <p:cNvPicPr>
            <a:picLocks noChangeAspect="1" noChangeArrowheads="1"/>
          </p:cNvPicPr>
          <p:nvPr/>
        </p:nvPicPr>
        <p:blipFill>
          <a:blip r:embed="rId3"/>
          <a:srcRect/>
          <a:stretch>
            <a:fillRect/>
          </a:stretch>
        </p:blipFill>
        <p:spPr bwMode="auto">
          <a:xfrm>
            <a:off x="3124200" y="4114800"/>
            <a:ext cx="3276600" cy="1841449"/>
          </a:xfrm>
          <a:prstGeom prst="rect">
            <a:avLst/>
          </a:prstGeom>
          <a:noFill/>
        </p:spPr>
      </p:pic>
    </p:spTree>
  </p:cSld>
  <p:clrMapOvr>
    <a:masterClrMapping/>
  </p:clrMapOvr>
  <p:transition spd="med">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752600"/>
            <a:ext cx="7772400" cy="4572000"/>
          </a:xfrm>
        </p:spPr>
        <p:txBody>
          <a:bodyPr>
            <a:normAutofit/>
          </a:bodyPr>
          <a:lstStyle/>
          <a:p>
            <a:pPr algn="r">
              <a:buNone/>
            </a:pPr>
            <a:r>
              <a:rPr lang="ar-SA" sz="2000" b="1" i="1" dirty="0" smtClean="0"/>
              <a:t>برای تصحیح یک سلول مریض می توانیم شیمی درمانی یا رادیو </a:t>
            </a:r>
            <a:r>
              <a:rPr lang="fa-IR" sz="2000" b="1" i="1" dirty="0" smtClean="0"/>
              <a:t>تراپی</a:t>
            </a:r>
            <a:r>
              <a:rPr lang="ar-SA" sz="2000" b="1" i="1" dirty="0" smtClean="0"/>
              <a:t> </a:t>
            </a:r>
            <a:r>
              <a:rPr lang="ar-SA" sz="2000" b="1" i="1" dirty="0" smtClean="0"/>
              <a:t>کنیم اما اگر به صورت فیزیکی این شارژ را به حالت متعادل باز گردانیم وضع سلول می تواند تغییر پیدا کند.</a:t>
            </a:r>
            <a:r>
              <a:rPr lang="fa-IR" sz="2000" b="1" i="1" dirty="0" smtClean="0"/>
              <a:t> </a:t>
            </a:r>
          </a:p>
          <a:p>
            <a:pPr algn="r">
              <a:buNone/>
            </a:pPr>
            <a:endParaRPr lang="en-US" sz="2000" b="1" i="1" dirty="0"/>
          </a:p>
        </p:txBody>
      </p:sp>
      <p:pic>
        <p:nvPicPr>
          <p:cNvPr id="9218" name="Picture 2" descr="tumor cell cancer 1 Cancer: New Methods To Recognise Diseased Cells"/>
          <p:cNvPicPr>
            <a:picLocks noChangeAspect="1" noChangeArrowheads="1"/>
          </p:cNvPicPr>
          <p:nvPr/>
        </p:nvPicPr>
        <p:blipFill>
          <a:blip r:embed="rId2"/>
          <a:srcRect/>
          <a:stretch>
            <a:fillRect/>
          </a:stretch>
        </p:blipFill>
        <p:spPr bwMode="auto">
          <a:xfrm>
            <a:off x="3124200" y="3352800"/>
            <a:ext cx="3581400" cy="2978532"/>
          </a:xfrm>
          <a:prstGeom prst="rect">
            <a:avLst/>
          </a:prstGeom>
          <a:noFill/>
        </p:spPr>
      </p:pic>
    </p:spTree>
  </p:cSld>
  <p:clrMapOvr>
    <a:masterClrMapping/>
  </p:clrMapOvr>
  <p:transition spd="med">
    <p:blinds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752600"/>
            <a:ext cx="7772400" cy="4572000"/>
          </a:xfrm>
        </p:spPr>
        <p:txBody>
          <a:bodyPr>
            <a:normAutofit/>
          </a:bodyPr>
          <a:lstStyle/>
          <a:p>
            <a:pPr algn="r">
              <a:buNone/>
            </a:pPr>
            <a:r>
              <a:rPr lang="ar-SA" sz="2000" b="1" i="1" dirty="0" smtClean="0"/>
              <a:t>دستگاه دیگری به نام الکترومگنتیک پالس تراپی موجود است,که با ارسال  یک سیگنال الکترو مگنتیک پالس دار با سیگنال کم و فوق العاده بی ضرر برای بدن که قدرت رد شدن از بایلوژی یک سلول یا مجموعه ای از سلول ها را داراست</a:t>
            </a:r>
            <a:r>
              <a:rPr lang="fa-IR" sz="2000" b="1" i="1" dirty="0" smtClean="0"/>
              <a:t>. </a:t>
            </a:r>
          </a:p>
          <a:p>
            <a:pPr algn="r">
              <a:buNone/>
            </a:pPr>
            <a:r>
              <a:rPr lang="ar-SA" sz="2000" b="1" i="1" dirty="0" smtClean="0"/>
              <a:t>هنگامی که این سیگنال از سلول ها عبور می کند روی کانالهای یونی اثر گذاشته وانها را باز می کند.</a:t>
            </a:r>
            <a:r>
              <a:rPr lang="fa-IR" sz="2000" b="1" i="1" dirty="0" smtClean="0"/>
              <a:t> </a:t>
            </a:r>
            <a:endParaRPr lang="en-US" sz="2000" b="1" i="1" dirty="0" smtClean="0"/>
          </a:p>
          <a:p>
            <a:pPr algn="r">
              <a:buNone/>
            </a:pPr>
            <a:endParaRPr lang="en-US" sz="2000" b="1" i="1" dirty="0"/>
          </a:p>
        </p:txBody>
      </p:sp>
      <p:pic>
        <p:nvPicPr>
          <p:cNvPr id="8194" name="Picture 2" descr="http://www.magne-tec.com/images/gpulse100control.jpg"/>
          <p:cNvPicPr>
            <a:picLocks noChangeAspect="1" noChangeArrowheads="1"/>
          </p:cNvPicPr>
          <p:nvPr/>
        </p:nvPicPr>
        <p:blipFill>
          <a:blip r:embed="rId2"/>
          <a:srcRect/>
          <a:stretch>
            <a:fillRect/>
          </a:stretch>
        </p:blipFill>
        <p:spPr bwMode="auto">
          <a:xfrm>
            <a:off x="1600200" y="4191000"/>
            <a:ext cx="3276600" cy="2352599"/>
          </a:xfrm>
          <a:prstGeom prst="rect">
            <a:avLst/>
          </a:prstGeom>
          <a:noFill/>
        </p:spPr>
      </p:pic>
      <p:pic>
        <p:nvPicPr>
          <p:cNvPr id="8196" name="Picture 4" descr="http://altered-states.net/barry/bobbeck/magnets.jpg"/>
          <p:cNvPicPr>
            <a:picLocks noChangeAspect="1" noChangeArrowheads="1"/>
          </p:cNvPicPr>
          <p:nvPr/>
        </p:nvPicPr>
        <p:blipFill>
          <a:blip r:embed="rId3"/>
          <a:srcRect/>
          <a:stretch>
            <a:fillRect/>
          </a:stretch>
        </p:blipFill>
        <p:spPr bwMode="auto">
          <a:xfrm>
            <a:off x="5181600" y="4267200"/>
            <a:ext cx="2895600" cy="2311872"/>
          </a:xfrm>
          <a:prstGeom prst="rect">
            <a:avLst/>
          </a:prstGeom>
          <a:noFill/>
        </p:spPr>
      </p:pic>
    </p:spTree>
  </p:cSld>
  <p:clrMapOvr>
    <a:masterClrMapping/>
  </p:clrMapOvr>
  <p:transition spd="med">
    <p:blind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r">
              <a:buNone/>
            </a:pPr>
            <a:r>
              <a:rPr lang="ar-SA" sz="2000" b="1" i="1" dirty="0" smtClean="0"/>
              <a:t>در بدن انسانها مناطقی هست که باعث تمایز یک انسان با انسان دیگر میشود, مثل اثر انگشت, نقشه رگهای خونی, ته چشم ما و یا کل پروتئینهای بدن. دانشمندان مشاهده کردند که ارتعاشات سلولهای ما نیز به همین ترتیب با هم متفاوت هستند. در صورتی که ما یک مرکز رادیویی باشیم روی کانال بخوصوصی شنیده می شویم وافراد دیگر خانواده ما  روی کانال های متفاوت </a:t>
            </a:r>
            <a:r>
              <a:rPr lang="ar-SA" sz="2000" b="1" i="1" dirty="0" smtClean="0"/>
              <a:t>قابل </a:t>
            </a:r>
            <a:r>
              <a:rPr lang="ar-SA" sz="2000" b="1" i="1" dirty="0" smtClean="0"/>
              <a:t>شنیدن </a:t>
            </a:r>
            <a:r>
              <a:rPr lang="ar-SA" sz="2000" b="1" i="1" dirty="0" smtClean="0"/>
              <a:t>هستند.</a:t>
            </a:r>
            <a:endParaRPr lang="en-US" sz="2000" b="1" i="1" dirty="0"/>
          </a:p>
        </p:txBody>
      </p:sp>
      <p:pic>
        <p:nvPicPr>
          <p:cNvPr id="4" name="Picture 2" descr="https://encrypted-tbn3.google.com/images?q=tbn:ANd9GcR7HR6vR9BoucIju1YQKRrFqEkEhR8oPOSLzBpBr_6dGOSkl4Z4"/>
          <p:cNvPicPr>
            <a:picLocks noChangeAspect="1" noChangeArrowheads="1"/>
          </p:cNvPicPr>
          <p:nvPr/>
        </p:nvPicPr>
        <p:blipFill>
          <a:blip r:embed="rId2"/>
          <a:srcRect/>
          <a:stretch>
            <a:fillRect/>
          </a:stretch>
        </p:blipFill>
        <p:spPr bwMode="auto">
          <a:xfrm>
            <a:off x="4267200" y="4343400"/>
            <a:ext cx="1828800" cy="2136530"/>
          </a:xfrm>
          <a:prstGeom prst="rect">
            <a:avLst/>
          </a:prstGeom>
          <a:noFill/>
        </p:spPr>
      </p:pic>
    </p:spTree>
  </p:cSld>
  <p:clrMapOvr>
    <a:masterClrMapping/>
  </p:clrMapOvr>
  <p:transition spd="med">
    <p:randomBa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a:r>
              <a:rPr lang="ar-SA" sz="1800" b="1" i="1" dirty="0" smtClean="0"/>
              <a:t>مثال دیگر دیاپازون می باشد که اگر </a:t>
            </a:r>
            <a:r>
              <a:rPr lang="fa-IR" sz="1800" b="1" i="1" dirty="0" smtClean="0"/>
              <a:t> ما دو دیاپازون مشابه داشته باشیم </a:t>
            </a:r>
            <a:r>
              <a:rPr lang="ar-SA" sz="1800" b="1" i="1" dirty="0" smtClean="0"/>
              <a:t>یک دیاپازون را به صدا در بیاوریم دیاپازون دیگر هم به دلیل هماهنگی</a:t>
            </a:r>
            <a:r>
              <a:rPr lang="fa-IR" sz="1800" b="1" i="1" dirty="0" smtClean="0"/>
              <a:t> انرژی</a:t>
            </a:r>
            <a:r>
              <a:rPr lang="ar-SA" sz="1800" b="1" i="1" dirty="0" smtClean="0"/>
              <a:t> به صدا در خواهد امد. انرژی منتشر شده از یک دیاپازون جذب دیاپازون دیگر می شود. در صورتی که فرکانس اقای ایکس را محاسبه کنیم و با همان فرکانس شروع به فرستادن سیگنال به سمت او نماییم می توانیم از او عکس العمل دریافت کنیم, این ازمایشها موفقیت امیز بوده اند به همین ترتیب می توان از </a:t>
            </a:r>
            <a:r>
              <a:rPr lang="ar-SA" sz="1800" b="1" i="1" dirty="0" smtClean="0"/>
              <a:t>فرکانس </a:t>
            </a:r>
            <a:r>
              <a:rPr lang="ar-SA" sz="1800" b="1" i="1" dirty="0" smtClean="0"/>
              <a:t>های متفاوتی که </a:t>
            </a:r>
            <a:r>
              <a:rPr lang="ar-SA" sz="1800" b="1" i="1" dirty="0" smtClean="0"/>
              <a:t>به</a:t>
            </a:r>
            <a:r>
              <a:rPr lang="fa-IR" sz="1800" b="1" i="1" dirty="0" smtClean="0"/>
              <a:t> </a:t>
            </a:r>
            <a:r>
              <a:rPr lang="ar-SA" sz="1800" b="1" i="1" dirty="0" smtClean="0"/>
              <a:t>سمت </a:t>
            </a:r>
            <a:r>
              <a:rPr lang="ar-SA" sz="1800" b="1" i="1" dirty="0" smtClean="0"/>
              <a:t>بدن فرستاده می شود, جواب های متفاوتی دریافت  کرد </a:t>
            </a:r>
            <a:r>
              <a:rPr lang="ar-SA" sz="1800" b="1" i="1" dirty="0" smtClean="0"/>
              <a:t> </a:t>
            </a:r>
            <a:endParaRPr lang="en-US" sz="1800" dirty="0"/>
          </a:p>
        </p:txBody>
      </p:sp>
      <p:pic>
        <p:nvPicPr>
          <p:cNvPr id="33796" name="Picture 4" descr="https://encrypted-tbn0.google.com/images?q=tbn:ANd9GcSsEQC8lEDIaIolrbBn9jGh_O72ST2zOUriMFzprUhQI9MWXeWR7g"/>
          <p:cNvPicPr>
            <a:picLocks noChangeAspect="1" noChangeArrowheads="1"/>
          </p:cNvPicPr>
          <p:nvPr/>
        </p:nvPicPr>
        <p:blipFill>
          <a:blip r:embed="rId2"/>
          <a:srcRect/>
          <a:stretch>
            <a:fillRect/>
          </a:stretch>
        </p:blipFill>
        <p:spPr bwMode="auto">
          <a:xfrm>
            <a:off x="4114800" y="4495800"/>
            <a:ext cx="2743200" cy="1924335"/>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a:buNone/>
            </a:pPr>
            <a:r>
              <a:rPr lang="fa-IR" sz="2000" b="1" i="1" dirty="0" smtClean="0"/>
              <a:t>بایو فید بک چنین کاری را انجام می دهد,برای مثال ارتعاشات چیزی مثل شیر با سیگنال آن فر د به سمت او فرستاده می شود که تنها گیرنده های ان شخص قادر به دریافت ان هستند نه شخص دیگری. این علائم از وجود فرد عبور می کند و جایی در بدن او,مثل روح ,جسم یا مغز چیزی را لمس می کند و کامپیوتر که سرعتی بسیار زیاد دارد بازگشت عکس العمل  </a:t>
            </a:r>
          </a:p>
          <a:p>
            <a:pPr algn="r">
              <a:buNone/>
            </a:pPr>
            <a:r>
              <a:rPr lang="fa-IR" sz="2000" b="1" i="1" dirty="0" smtClean="0"/>
              <a:t> آن را در کسر ثانیه محاسبه و ثبت می کند. </a:t>
            </a:r>
          </a:p>
          <a:p>
            <a:pPr algn="r">
              <a:buNone/>
            </a:pPr>
            <a:r>
              <a:rPr lang="fa-IR" sz="2000" b="1" i="1" dirty="0" smtClean="0"/>
              <a:t> سیگنال ویروس اپسین بار با  کندیدا متفاوت است. </a:t>
            </a:r>
            <a:endParaRPr lang="en-US" sz="2000" b="1" i="1" dirty="0" smtClean="0"/>
          </a:p>
          <a:p>
            <a:pPr algn="r">
              <a:buNone/>
            </a:pPr>
            <a:r>
              <a:rPr lang="fa-IR" sz="2000" b="1" i="1" dirty="0" smtClean="0"/>
              <a:t>وقتی که سیگنالی دریافت می شود ما می توانیم دریابیم که برای مثال اپسین بار در بدن شخص در حال فعالیت است و یا اگر به بدن وارد شود شخص امادگی گیرائی ان را دارد یا نه.</a:t>
            </a:r>
            <a:r>
              <a:rPr lang="fa-IR" sz="2000" dirty="0" smtClean="0"/>
              <a:t> </a:t>
            </a:r>
            <a:endParaRPr lang="en-US" sz="2000" b="1" i="1" dirty="0"/>
          </a:p>
        </p:txBody>
      </p:sp>
    </p:spTree>
  </p:cSld>
  <p:clrMapOvr>
    <a:masterClrMapping/>
  </p:clrMapOvr>
  <p:transition spd="med">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35736"/>
          </a:xfrm>
        </p:spPr>
        <p:txBody>
          <a:bodyPr/>
          <a:lstStyle/>
          <a:p>
            <a:endParaRPr lang="en-US" dirty="0"/>
          </a:p>
        </p:txBody>
      </p:sp>
      <p:sp>
        <p:nvSpPr>
          <p:cNvPr id="3" name="Content Placeholder 2"/>
          <p:cNvSpPr>
            <a:spLocks noGrp="1"/>
          </p:cNvSpPr>
          <p:nvPr>
            <p:ph idx="1"/>
          </p:nvPr>
        </p:nvSpPr>
        <p:spPr>
          <a:xfrm>
            <a:off x="914400" y="1600200"/>
            <a:ext cx="7772400" cy="5257800"/>
          </a:xfrm>
        </p:spPr>
        <p:txBody>
          <a:bodyPr>
            <a:noAutofit/>
          </a:bodyPr>
          <a:lstStyle/>
          <a:p>
            <a:pPr algn="r">
              <a:buNone/>
            </a:pPr>
            <a:r>
              <a:rPr lang="fa-IR" sz="1900" b="1" i="1" dirty="0" smtClean="0"/>
              <a:t>تست </a:t>
            </a:r>
            <a:r>
              <a:rPr lang="fa-IR" sz="1900" b="1" i="1" dirty="0" smtClean="0"/>
              <a:t>آ</a:t>
            </a:r>
            <a:r>
              <a:rPr lang="fa-IR" sz="1900" b="1" i="1" dirty="0" smtClean="0"/>
              <a:t>لرژی </a:t>
            </a:r>
            <a:r>
              <a:rPr lang="fa-IR" sz="1900" b="1" i="1" dirty="0" smtClean="0"/>
              <a:t>,به راحتی نشان می دهد که بدن ما قادر به هضم چه </a:t>
            </a:r>
            <a:r>
              <a:rPr lang="fa-IR" sz="1900" b="1" i="1" dirty="0" smtClean="0"/>
              <a:t>مواد غذایی خواهد </a:t>
            </a:r>
            <a:r>
              <a:rPr lang="fa-IR" sz="1900" b="1" i="1" dirty="0" smtClean="0"/>
              <a:t>بود و نسبت به چه مواردی عکس العمل </a:t>
            </a:r>
            <a:r>
              <a:rPr lang="fa-IR" sz="1900" b="1" i="1" dirty="0" smtClean="0"/>
              <a:t>نامناسب </a:t>
            </a:r>
            <a:r>
              <a:rPr lang="fa-IR" sz="1900" b="1" i="1" dirty="0" smtClean="0"/>
              <a:t>خواهیم داشت</a:t>
            </a:r>
            <a:r>
              <a:rPr lang="fa-IR" sz="1900" b="1" i="1" dirty="0" smtClean="0"/>
              <a:t>.</a:t>
            </a:r>
            <a:endParaRPr lang="fa-IR" sz="1900" b="1" i="1" dirty="0" smtClean="0"/>
          </a:p>
        </p:txBody>
      </p:sp>
      <p:pic>
        <p:nvPicPr>
          <p:cNvPr id="5122" name="Picture 2" descr="C:\Users\Administrator\Desktop\Penicillin_Allergy_Resulting_in_Morbilliform_Rash-124.jpg"/>
          <p:cNvPicPr>
            <a:picLocks noChangeAspect="1" noChangeArrowheads="1"/>
          </p:cNvPicPr>
          <p:nvPr/>
        </p:nvPicPr>
        <p:blipFill>
          <a:blip r:embed="rId3"/>
          <a:srcRect/>
          <a:stretch>
            <a:fillRect/>
          </a:stretch>
        </p:blipFill>
        <p:spPr bwMode="auto">
          <a:xfrm rot="16200000">
            <a:off x="3606431" y="2565769"/>
            <a:ext cx="2369289" cy="3638551"/>
          </a:xfrm>
          <a:prstGeom prst="rect">
            <a:avLst/>
          </a:prstGeom>
          <a:noFill/>
        </p:spPr>
      </p:pic>
    </p:spTree>
  </p:cSld>
  <p:clrMapOvr>
    <a:masterClrMapping/>
  </p:clrMapOvr>
  <p:transition spd="med">
    <p:strips/>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219200"/>
            <a:ext cx="7772400" cy="5136360"/>
          </a:xfrm>
        </p:spPr>
        <p:txBody>
          <a:bodyPr>
            <a:normAutofit/>
          </a:bodyPr>
          <a:lstStyle/>
          <a:p>
            <a:pPr algn="r"/>
            <a:r>
              <a:rPr lang="fa-IR" sz="1800" b="1" i="1" dirty="0" smtClean="0"/>
              <a:t>ما قانونی را در دوران دبیرستان یاد گرفتیم که در صورتی که شصت دست راست ما نشان دهنده ی حرکت الکترون در یک جسم هادی باشد انگشت های ما نشان دهنده ی میدان الکترو مگنتیک در حال به وجود امدن است.بدین معنی که یک ذره ی باردار که درحال حرکت است نیروی الکترو مگنتیک والکتریسیته در ان ایجاد می شود.پس این دو نیرو دو روی یک سکه هستند.برای مثال هنگامی که در حال شنیدن رادیو از زیر تیر های چراغ برق فشار قوی رد شویم(به دلیل ورود به فضای الکترو مگنتیک) اختلالی ناگهانی در امواج رادیویی ایجاد می شود.در صورتی که خون انسان را مورد مشاهده قرار دهیم متوجه می شویم که در مرکز همو گلوبین تعدادی یون </a:t>
            </a:r>
            <a:r>
              <a:rPr lang="fa-IR" sz="1800" b="1" i="1" dirty="0" smtClean="0"/>
              <a:t>آهن باردار وجود دارند</a:t>
            </a:r>
            <a:endParaRPr lang="en-US" sz="1800" dirty="0"/>
          </a:p>
        </p:txBody>
      </p:sp>
      <p:pic>
        <p:nvPicPr>
          <p:cNvPr id="34820" name="Picture 4" descr="https://encrypted-tbn3.google.com/images?q=tbn:ANd9GcQrkdsW_rR-X2wSh4-0ahBs_GjT3ueRpqPVZxQXuWB2ObnvbBJG"/>
          <p:cNvPicPr>
            <a:picLocks noChangeAspect="1" noChangeArrowheads="1"/>
          </p:cNvPicPr>
          <p:nvPr/>
        </p:nvPicPr>
        <p:blipFill>
          <a:blip r:embed="rId2"/>
          <a:srcRect/>
          <a:stretch>
            <a:fillRect/>
          </a:stretch>
        </p:blipFill>
        <p:spPr bwMode="auto">
          <a:xfrm>
            <a:off x="2362200" y="4572000"/>
            <a:ext cx="2428875" cy="1885950"/>
          </a:xfrm>
          <a:prstGeom prst="rect">
            <a:avLst/>
          </a:prstGeom>
          <a:noFill/>
        </p:spPr>
      </p:pic>
      <p:pic>
        <p:nvPicPr>
          <p:cNvPr id="34822" name="Picture 6" descr="https://encrypted-tbn1.google.com/images?q=tbn:ANd9GcSl5uVk1y_cNGnF1ta-C9adwXs8VLBipPU4Ffao0udSuSxj7jcxNg"/>
          <p:cNvPicPr>
            <a:picLocks noChangeAspect="1" noChangeArrowheads="1"/>
          </p:cNvPicPr>
          <p:nvPr/>
        </p:nvPicPr>
        <p:blipFill>
          <a:blip r:embed="rId3"/>
          <a:srcRect/>
          <a:stretch>
            <a:fillRect/>
          </a:stretch>
        </p:blipFill>
        <p:spPr bwMode="auto">
          <a:xfrm>
            <a:off x="5410200" y="4572000"/>
            <a:ext cx="2428875" cy="188595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endParaRPr lang="en-US" sz="2800" b="1" i="1" dirty="0"/>
          </a:p>
        </p:txBody>
      </p:sp>
      <p:sp>
        <p:nvSpPr>
          <p:cNvPr id="3" name="Content Placeholder 2"/>
          <p:cNvSpPr>
            <a:spLocks noGrp="1"/>
          </p:cNvSpPr>
          <p:nvPr>
            <p:ph idx="1"/>
          </p:nvPr>
        </p:nvSpPr>
        <p:spPr>
          <a:xfrm>
            <a:off x="914400" y="685800"/>
            <a:ext cx="7772400" cy="5669760"/>
          </a:xfrm>
        </p:spPr>
        <p:txBody>
          <a:bodyPr/>
          <a:lstStyle/>
          <a:p>
            <a:pPr algn="r">
              <a:buNone/>
            </a:pPr>
            <a:r>
              <a:rPr lang="fa-IR" sz="2000" b="1" i="1" dirty="0" smtClean="0"/>
              <a:t>غشا سلولی ما صد هزار تبادل یونی در هر ثانیه دارد که برای حفظ شارژ سلول این تبادل دو طرفه دائما در حال انجام است.با ایجاد یک </a:t>
            </a:r>
            <a:r>
              <a:rPr lang="fa-IR" sz="2000" b="1" i="1" dirty="0" smtClean="0"/>
              <a:t>ایمپالس </a:t>
            </a:r>
            <a:r>
              <a:rPr lang="fa-IR" sz="2000" b="1" i="1" dirty="0" smtClean="0"/>
              <a:t>عصبی یون سدیم وارد شده یکباره در سلول پخش می شود وپتانسیل حرکت را ایجاد می کند. الکتریسیته در همه جای بدن ما موجود است , پس به راحتی می توان </a:t>
            </a:r>
            <a:r>
              <a:rPr lang="fa-IR" sz="2000" b="1" i="1" dirty="0" smtClean="0"/>
              <a:t>دریافت</a:t>
            </a:r>
            <a:r>
              <a:rPr lang="fa-IR" sz="2000" b="1" i="1" dirty="0" smtClean="0"/>
              <a:t> </a:t>
            </a:r>
            <a:r>
              <a:rPr lang="fa-IR" sz="2000" b="1" i="1" dirty="0" smtClean="0"/>
              <a:t>که فضای الکترو مگنتیک نیز در اطراف بدن ما جاری است.</a:t>
            </a:r>
          </a:p>
          <a:p>
            <a:pPr algn="r">
              <a:buNone/>
            </a:pPr>
            <a:r>
              <a:rPr lang="fa-IR" sz="2000" b="1" i="1" dirty="0" smtClean="0"/>
              <a:t>دانشمندان روسی تکنولوژی را ابداء کرده اند که به ان دوربین کرلین می گویند .این دوربین به نرم افزاری مرتبط است که قادر به ظاهر کردن  ناگهانی میدان الکترو </a:t>
            </a:r>
            <a:r>
              <a:rPr lang="fa-IR" sz="2000" b="1" i="1" dirty="0" smtClean="0"/>
              <a:t>مغناطیسی انسان با </a:t>
            </a:r>
            <a:r>
              <a:rPr lang="fa-IR" sz="2000" b="1" i="1" dirty="0" smtClean="0"/>
              <a:t>چگالی پایین می </a:t>
            </a:r>
            <a:r>
              <a:rPr lang="fa-IR" sz="2000" b="1" i="1" dirty="0" smtClean="0"/>
              <a:t>باشد و در ایران نیز توسط دکتر ساعتچی و همکاران از سال 1383در بیمارستان میلاد مورد بهره برداری قرار گرفته است .</a:t>
            </a:r>
            <a:endParaRPr lang="en-US" sz="2000" b="1" i="1" dirty="0"/>
          </a:p>
        </p:txBody>
      </p:sp>
      <p:pic>
        <p:nvPicPr>
          <p:cNvPr id="4" name="Picture 1" descr="C:\Users\Administrator\Desktop\finger-300x231.jpg"/>
          <p:cNvPicPr>
            <a:picLocks noChangeAspect="1" noChangeArrowheads="1"/>
          </p:cNvPicPr>
          <p:nvPr/>
        </p:nvPicPr>
        <p:blipFill>
          <a:blip r:embed="rId2"/>
          <a:srcRect/>
          <a:stretch>
            <a:fillRect/>
          </a:stretch>
        </p:blipFill>
        <p:spPr bwMode="auto">
          <a:xfrm>
            <a:off x="3657600" y="4800600"/>
            <a:ext cx="2286000" cy="1760220"/>
          </a:xfrm>
          <a:prstGeom prst="rect">
            <a:avLst/>
          </a:prstGeom>
          <a:noFill/>
        </p:spPr>
      </p:pic>
    </p:spTree>
  </p:cSld>
  <p:clrMapOvr>
    <a:masterClrMapping/>
  </p:clrMapOvr>
  <p:transition spd="med">
    <p:comb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buNone/>
            </a:pPr>
            <a:r>
              <a:rPr lang="fa-IR" sz="2000" b="1" i="1" dirty="0" smtClean="0"/>
              <a:t>دستگاه بایو فید بک قادر به برقراری ارتباط از طریق فرستادن سیگنال به سمت هاله,انرژی یا سلول یا هر چیز دیگری در بدن ما از طریق هوش نا خود آگاه ما است, وعکس العمل ما را نسبت به آن سیگنال اندازه گیری می کند.</a:t>
            </a:r>
            <a:r>
              <a:rPr lang="fa-IR" dirty="0" smtClean="0"/>
              <a:t> </a:t>
            </a:r>
            <a:endParaRPr lang="en-US" dirty="0"/>
          </a:p>
        </p:txBody>
      </p:sp>
    </p:spTree>
  </p:cSld>
  <p:clrMapOvr>
    <a:masterClrMapping/>
  </p:clrMapOvr>
  <p:transition spd="med">
    <p:diamon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r">
              <a:buNone/>
            </a:pPr>
            <a:r>
              <a:rPr lang="fa-IR" sz="2000" b="1" i="1" dirty="0" smtClean="0"/>
              <a:t>به نظر من این تکنولوژی سبب ارتقاء فکری انسان ها شده و بینش انان را نسبت به موقعیتها می گشاید. اگر ما از یک بیماری رنج می بریم, شرایط و طرز تفکر ما محیط بدن ما را اماده ی گیرایی این بیماری می کند.اگر ما از وجود خود اگاهی بیشتری داشته باشیم به نوعی ارتعاش خود را تنظیم می کنیم که از حیطه ی خطر در امان باشیم. </a:t>
            </a:r>
            <a:endParaRPr lang="en-US" sz="2000" b="1" i="1" dirty="0" smtClean="0"/>
          </a:p>
          <a:p>
            <a:pPr algn="r">
              <a:buNone/>
            </a:pPr>
            <a:endParaRPr lang="en-US" sz="2000" b="1" i="1" dirty="0"/>
          </a:p>
        </p:txBody>
      </p:sp>
    </p:spTree>
  </p:cSld>
  <p:clrMapOvr>
    <a:masterClrMapping/>
  </p:clrMapOvr>
  <p:transition spd="med">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676400"/>
            <a:ext cx="7772400" cy="4572000"/>
          </a:xfrm>
        </p:spPr>
        <p:txBody>
          <a:bodyPr>
            <a:normAutofit/>
          </a:bodyPr>
          <a:lstStyle/>
          <a:p>
            <a:pPr algn="r">
              <a:buNone/>
            </a:pPr>
            <a:r>
              <a:rPr lang="fa-IR" sz="2000" b="1" i="1" dirty="0" smtClean="0"/>
              <a:t>علم در 150 سال گذشته بر اساس فیزیک نیوتنی بوده, یعنی کل دنیا به شکل یک ماشین تصور میشود. و ما هم جزئی از این </a:t>
            </a:r>
            <a:r>
              <a:rPr lang="fa-IR" sz="2000" b="1" i="1" dirty="0" smtClean="0"/>
              <a:t>ماشین </a:t>
            </a:r>
            <a:r>
              <a:rPr lang="fa-IR" sz="2000" b="1" i="1" dirty="0" smtClean="0"/>
              <a:t>به حساب می اییم.</a:t>
            </a:r>
            <a:endParaRPr lang="en-US" sz="2000" b="1" i="1" dirty="0"/>
          </a:p>
        </p:txBody>
      </p:sp>
      <p:pic>
        <p:nvPicPr>
          <p:cNvPr id="17410" name="Picture 2" descr="http://www.crystalinks.com/newton.jpg"/>
          <p:cNvPicPr>
            <a:picLocks noChangeAspect="1" noChangeArrowheads="1"/>
          </p:cNvPicPr>
          <p:nvPr/>
        </p:nvPicPr>
        <p:blipFill>
          <a:blip r:embed="rId2"/>
          <a:srcRect/>
          <a:stretch>
            <a:fillRect/>
          </a:stretch>
        </p:blipFill>
        <p:spPr bwMode="auto">
          <a:xfrm>
            <a:off x="1981200" y="3200400"/>
            <a:ext cx="2857500" cy="3000376"/>
          </a:xfrm>
          <a:prstGeom prst="rect">
            <a:avLst/>
          </a:prstGeom>
          <a:noFill/>
        </p:spPr>
      </p:pic>
      <p:pic>
        <p:nvPicPr>
          <p:cNvPr id="17412" name="Picture 4" descr="https://encrypted-tbn0.google.com/images?q=tbn:ANd9GcSV31377OqgvarUrXnoQYIue_EBvvaULif_gpiPO5HMYdcAGUBU"/>
          <p:cNvPicPr>
            <a:picLocks noChangeAspect="1" noChangeArrowheads="1"/>
          </p:cNvPicPr>
          <p:nvPr/>
        </p:nvPicPr>
        <p:blipFill>
          <a:blip r:embed="rId3"/>
          <a:srcRect/>
          <a:stretch>
            <a:fillRect/>
          </a:stretch>
        </p:blipFill>
        <p:spPr bwMode="auto">
          <a:xfrm>
            <a:off x="5486400" y="3200400"/>
            <a:ext cx="2447925" cy="3009901"/>
          </a:xfrm>
          <a:prstGeom prst="rect">
            <a:avLst/>
          </a:prstGeom>
          <a:noFill/>
        </p:spPr>
      </p:pic>
    </p:spTree>
  </p:cSld>
  <p:clrMapOvr>
    <a:masterClrMapping/>
  </p:clrMapOvr>
  <p:transition spd="med">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752600"/>
            <a:ext cx="7772400" cy="4572000"/>
          </a:xfrm>
        </p:spPr>
        <p:txBody>
          <a:bodyPr>
            <a:normAutofit/>
          </a:bodyPr>
          <a:lstStyle/>
          <a:p>
            <a:pPr algn="r">
              <a:buNone/>
            </a:pPr>
            <a:r>
              <a:rPr lang="fa-IR" sz="2000" b="1" i="1" dirty="0" smtClean="0"/>
              <a:t>در گذشته حالتهای متفاوت انرژی قابل اندازگیری نبودند و به این دلیل اثبات بسیاری از موارد دشوار بود</a:t>
            </a:r>
            <a:r>
              <a:rPr lang="fa-IR" sz="2000" b="1" i="1" dirty="0" smtClean="0"/>
              <a:t>.</a:t>
            </a:r>
            <a:endParaRPr lang="en-US" sz="2000" b="1" i="1" dirty="0" smtClean="0"/>
          </a:p>
          <a:p>
            <a:pPr algn="r">
              <a:buNone/>
            </a:pPr>
            <a:endParaRPr lang="en-US" sz="2000" b="1" i="1" dirty="0" smtClean="0"/>
          </a:p>
          <a:p>
            <a:pPr algn="r">
              <a:buNone/>
            </a:pPr>
            <a:r>
              <a:rPr lang="fa-IR" sz="2000" b="1" i="1" dirty="0" smtClean="0"/>
              <a:t> </a:t>
            </a:r>
            <a:r>
              <a:rPr lang="fa-IR" sz="2000" b="1" i="1" dirty="0" smtClean="0"/>
              <a:t>سپس دانشمندان ادعا کردند که </a:t>
            </a:r>
            <a:endParaRPr lang="en-US" sz="2000" b="1" i="1" dirty="0" smtClean="0"/>
          </a:p>
          <a:p>
            <a:pPr algn="r">
              <a:buNone/>
            </a:pPr>
            <a:r>
              <a:rPr lang="fa-IR" sz="2000" b="1" i="1" dirty="0" smtClean="0"/>
              <a:t>ژنتیک </a:t>
            </a:r>
            <a:r>
              <a:rPr lang="fa-IR" sz="2000" b="1" i="1" dirty="0" smtClean="0"/>
              <a:t>تعیین کننده سلامت </a:t>
            </a:r>
            <a:r>
              <a:rPr lang="fa-IR" sz="2000" b="1" i="1" dirty="0" smtClean="0"/>
              <a:t>است</a:t>
            </a:r>
            <a:endParaRPr lang="en-US" sz="2000" b="1" i="1" dirty="0" smtClean="0"/>
          </a:p>
          <a:p>
            <a:pPr algn="r">
              <a:buNone/>
            </a:pPr>
            <a:r>
              <a:rPr lang="fa-IR" sz="2000" b="1" i="1" dirty="0" smtClean="0"/>
              <a:t> </a:t>
            </a:r>
            <a:r>
              <a:rPr lang="fa-IR" sz="2000" b="1" i="1" dirty="0" smtClean="0"/>
              <a:t>و بیماری از طریق ژن انتقال </a:t>
            </a:r>
            <a:r>
              <a:rPr lang="fa-IR" sz="2000" b="1" i="1" dirty="0" smtClean="0"/>
              <a:t>داده</a:t>
            </a:r>
            <a:endParaRPr lang="en-US" sz="2000" b="1" i="1" dirty="0" smtClean="0"/>
          </a:p>
          <a:p>
            <a:pPr algn="r">
              <a:buNone/>
            </a:pPr>
            <a:r>
              <a:rPr lang="fa-IR" sz="2000" b="1" i="1" dirty="0" smtClean="0"/>
              <a:t> میشود</a:t>
            </a:r>
            <a:r>
              <a:rPr lang="fa-IR" sz="2000" b="1" i="1" dirty="0" smtClean="0"/>
              <a:t>.</a:t>
            </a:r>
            <a:endParaRPr lang="en-US" sz="2000" b="1" i="1" dirty="0" smtClean="0"/>
          </a:p>
          <a:p>
            <a:pPr>
              <a:buNone/>
            </a:pPr>
            <a:endParaRPr lang="en-US" sz="2000" b="1" i="1" dirty="0"/>
          </a:p>
        </p:txBody>
      </p:sp>
      <p:pic>
        <p:nvPicPr>
          <p:cNvPr id="16386" name="Picture 2" descr="http://www.studydiscussions.com/wp-content/uploads/2009/12/Genetics.jpg"/>
          <p:cNvPicPr>
            <a:picLocks noChangeAspect="1" noChangeArrowheads="1"/>
          </p:cNvPicPr>
          <p:nvPr/>
        </p:nvPicPr>
        <p:blipFill>
          <a:blip r:embed="rId2"/>
          <a:srcRect/>
          <a:stretch>
            <a:fillRect/>
          </a:stretch>
        </p:blipFill>
        <p:spPr bwMode="auto">
          <a:xfrm>
            <a:off x="1295400" y="2743200"/>
            <a:ext cx="2541754" cy="3067051"/>
          </a:xfrm>
          <a:prstGeom prst="rect">
            <a:avLst/>
          </a:prstGeom>
          <a:noFill/>
        </p:spPr>
      </p:pic>
    </p:spTree>
  </p:cSld>
  <p:clrMapOvr>
    <a:masterClrMapping/>
  </p:clrMapOvr>
  <p:transition spd="med">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a:buNone/>
            </a:pPr>
            <a:r>
              <a:rPr lang="fa-IR" sz="2000" b="1" i="1" dirty="0" smtClean="0"/>
              <a:t>کوانتم بایو فیزیک در سال 1925 به شکل یک علم کامل در دانشگاه ها مطرح شد.</a:t>
            </a:r>
          </a:p>
          <a:p>
            <a:pPr algn="r">
              <a:buNone/>
            </a:pPr>
            <a:r>
              <a:rPr lang="fa-IR" sz="2000" b="1" i="1" dirty="0" smtClean="0"/>
              <a:t>همه چیز از انرژی تشکیل شده و انرژی از مولکول و ملکول از اتم و اتم از الکترون و پروتن که فاقد وزن هستند. </a:t>
            </a:r>
          </a:p>
          <a:p>
            <a:pPr algn="r">
              <a:buNone/>
            </a:pPr>
            <a:r>
              <a:rPr lang="fa-IR" sz="2000" b="1" i="1" dirty="0" smtClean="0"/>
              <a:t>و اما ذرات بالا دارای یک دامنه هستند و به هم میچسبند و همه به صورت انرژی هستند. پس چرا ما قادر به عبور دستمان از یک میز نیستیم؟</a:t>
            </a:r>
            <a:endParaRPr lang="en-US" sz="2000" b="1" i="1" dirty="0" smtClean="0"/>
          </a:p>
          <a:p>
            <a:pPr>
              <a:buNone/>
            </a:pPr>
            <a:endParaRPr lang="en-US" sz="2000" b="1" i="1" dirty="0"/>
          </a:p>
        </p:txBody>
      </p:sp>
      <p:pic>
        <p:nvPicPr>
          <p:cNvPr id="15362" name="Picture 2" descr="http://www.universetoday.com/wp-content/uploads/2010/02/c-atom_e1.gif"/>
          <p:cNvPicPr>
            <a:picLocks noChangeAspect="1" noChangeArrowheads="1"/>
          </p:cNvPicPr>
          <p:nvPr/>
        </p:nvPicPr>
        <p:blipFill>
          <a:blip r:embed="rId2"/>
          <a:srcRect/>
          <a:stretch>
            <a:fillRect/>
          </a:stretch>
        </p:blipFill>
        <p:spPr bwMode="auto">
          <a:xfrm>
            <a:off x="3429000" y="4267200"/>
            <a:ext cx="2590800" cy="2159000"/>
          </a:xfrm>
          <a:prstGeom prst="rect">
            <a:avLst/>
          </a:prstGeom>
          <a:noFill/>
        </p:spPr>
      </p:pic>
    </p:spTree>
  </p:cSld>
  <p:clrMapOvr>
    <a:masterClrMapping/>
  </p:clrMapOvr>
  <p:transition spd="med">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r" rtl="1">
              <a:buNone/>
            </a:pPr>
            <a:r>
              <a:rPr lang="fa-IR" sz="2000" b="1" i="1" dirty="0" smtClean="0"/>
              <a:t>کوانتم فیزیک برای این سوال جوابی پیدا کرد: این ذرات دامنه انرژی </a:t>
            </a:r>
            <a:r>
              <a:rPr lang="en-US" sz="2000" b="1" i="1" dirty="0" smtClean="0"/>
              <a:t>  (Field Force) </a:t>
            </a:r>
            <a:r>
              <a:rPr lang="fa-IR" sz="2000" b="1" i="1" dirty="0" smtClean="0"/>
              <a:t>را </a:t>
            </a:r>
            <a:r>
              <a:rPr lang="fa-IR" sz="2000" b="1" i="1" dirty="0" smtClean="0"/>
              <a:t>تشکیل میدهند.انها قادر به عبور ازیکدیگر </a:t>
            </a:r>
            <a:r>
              <a:rPr lang="fa-IR" sz="2000" b="1" i="1" dirty="0" smtClean="0"/>
              <a:t>نیستند</a:t>
            </a:r>
            <a:r>
              <a:rPr lang="en-US" sz="2000" b="1" i="1" dirty="0" smtClean="0"/>
              <a:t>.</a:t>
            </a:r>
          </a:p>
          <a:p>
            <a:pPr algn="r" rtl="1">
              <a:buNone/>
            </a:pPr>
            <a:r>
              <a:rPr lang="en-US" sz="2000" b="1" i="1" dirty="0" smtClean="0"/>
              <a:t> </a:t>
            </a:r>
            <a:r>
              <a:rPr lang="en-US" sz="2000" b="1" i="1" dirty="0" smtClean="0"/>
              <a:t>       </a:t>
            </a:r>
            <a:r>
              <a:rPr lang="fa-IR" sz="2000" b="1" i="1" dirty="0" smtClean="0"/>
              <a:t> </a:t>
            </a:r>
            <a:r>
              <a:rPr lang="fa-IR" sz="2000" b="1" i="1" dirty="0" smtClean="0"/>
              <a:t>به عنوان مثال وقتی گردبادی بزرگ </a:t>
            </a:r>
            <a:r>
              <a:rPr lang="fa-IR" sz="2000" b="1" i="1" dirty="0" smtClean="0"/>
              <a:t>می آ</a:t>
            </a:r>
            <a:r>
              <a:rPr lang="en-US" sz="2000" b="1" i="1" dirty="0" smtClean="0"/>
              <a:t> </a:t>
            </a:r>
            <a:r>
              <a:rPr lang="fa-IR" sz="2000" b="1" i="1" dirty="0" smtClean="0"/>
              <a:t>ید </a:t>
            </a:r>
            <a:r>
              <a:rPr lang="fa-IR" sz="2000" b="1" i="1" dirty="0" smtClean="0"/>
              <a:t>چنانچه گرد و خاک ان را جدا کنیم دیگر چیزی نمیبینیم. در صورتی که ماشینی با سرعت 150 کیلومتر به این گردباد برخورد کند, بسان برخورد با یک دیوار سیمانی دچار صدمه خواهد شد.</a:t>
            </a:r>
            <a:endParaRPr lang="en-US" sz="2000" b="1" i="1" dirty="0"/>
          </a:p>
        </p:txBody>
      </p:sp>
      <p:pic>
        <p:nvPicPr>
          <p:cNvPr id="14338" name="Picture 2" descr="http://i.bnet.com/blogs/800px-f5_tornado_elie_manitoba_2007.jpg"/>
          <p:cNvPicPr>
            <a:picLocks noChangeAspect="1" noChangeArrowheads="1"/>
          </p:cNvPicPr>
          <p:nvPr/>
        </p:nvPicPr>
        <p:blipFill>
          <a:blip r:embed="rId2"/>
          <a:srcRect/>
          <a:stretch>
            <a:fillRect/>
          </a:stretch>
        </p:blipFill>
        <p:spPr bwMode="auto">
          <a:xfrm>
            <a:off x="5257800" y="4343400"/>
            <a:ext cx="2819400" cy="2114550"/>
          </a:xfrm>
          <a:prstGeom prst="rect">
            <a:avLst/>
          </a:prstGeom>
          <a:noFill/>
        </p:spPr>
      </p:pic>
      <p:pic>
        <p:nvPicPr>
          <p:cNvPr id="14340" name="Picture 4" descr="http://images.sciencedaily.com/2008/11/081104080309-large.jpg"/>
          <p:cNvPicPr>
            <a:picLocks noChangeAspect="1" noChangeArrowheads="1"/>
          </p:cNvPicPr>
          <p:nvPr/>
        </p:nvPicPr>
        <p:blipFill>
          <a:blip r:embed="rId3"/>
          <a:srcRect/>
          <a:stretch>
            <a:fillRect/>
          </a:stretch>
        </p:blipFill>
        <p:spPr bwMode="auto">
          <a:xfrm>
            <a:off x="1981200" y="4343400"/>
            <a:ext cx="2866292" cy="2133600"/>
          </a:xfrm>
          <a:prstGeom prst="rect">
            <a:avLst/>
          </a:prstGeom>
          <a:noFill/>
        </p:spPr>
      </p:pic>
    </p:spTree>
  </p:cSld>
  <p:clrMapOvr>
    <a:masterClrMapping/>
  </p:clrMapOvr>
  <p:transition spd="med">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a:buNone/>
            </a:pPr>
            <a:r>
              <a:rPr lang="fa-IR" sz="2000" b="1" i="1" dirty="0" smtClean="0"/>
              <a:t>در سال 1965 دانشمندان متوجه شدند که سلولها دارای خاصیت نور زایی هستند </a:t>
            </a:r>
            <a:r>
              <a:rPr lang="fa-IR" sz="2000" b="1" i="1" dirty="0" smtClean="0"/>
              <a:t>و </a:t>
            </a:r>
            <a:r>
              <a:rPr lang="fa-IR" sz="2000" b="1" i="1" dirty="0" smtClean="0"/>
              <a:t>هر چه کیفییت این نور بیشتر باشد درجه سلامت سلولها بالا تر هستند. سپس متوجه شدند که بر اساس خواص مواد سازنده سلولی یک سری امواج تولید میشود.</a:t>
            </a:r>
            <a:endParaRPr lang="en-US" sz="2000" b="1" i="1" dirty="0" smtClean="0"/>
          </a:p>
          <a:p>
            <a:pPr>
              <a:buNone/>
            </a:pPr>
            <a:endParaRPr lang="en-US" sz="2000" b="1" i="1" dirty="0"/>
          </a:p>
        </p:txBody>
      </p:sp>
      <p:pic>
        <p:nvPicPr>
          <p:cNvPr id="13314" name="Picture 2" descr="http://www.healingcancernaturally.com/assets/images/content/img-biophotonics-05.gif"/>
          <p:cNvPicPr>
            <a:picLocks noChangeAspect="1" noChangeArrowheads="1"/>
          </p:cNvPicPr>
          <p:nvPr/>
        </p:nvPicPr>
        <p:blipFill>
          <a:blip r:embed="rId2"/>
          <a:srcRect/>
          <a:stretch>
            <a:fillRect/>
          </a:stretch>
        </p:blipFill>
        <p:spPr bwMode="auto">
          <a:xfrm>
            <a:off x="1524000" y="3886200"/>
            <a:ext cx="3352800" cy="2479676"/>
          </a:xfrm>
          <a:prstGeom prst="rect">
            <a:avLst/>
          </a:prstGeom>
          <a:noFill/>
        </p:spPr>
      </p:pic>
      <p:pic>
        <p:nvPicPr>
          <p:cNvPr id="13316" name="Picture 4" descr="http://heartspring.net/images/Human_biophoton1.jpg"/>
          <p:cNvPicPr>
            <a:picLocks noChangeAspect="1" noChangeArrowheads="1"/>
          </p:cNvPicPr>
          <p:nvPr/>
        </p:nvPicPr>
        <p:blipFill>
          <a:blip r:embed="rId3"/>
          <a:srcRect/>
          <a:stretch>
            <a:fillRect/>
          </a:stretch>
        </p:blipFill>
        <p:spPr bwMode="auto">
          <a:xfrm>
            <a:off x="5181600" y="4343400"/>
            <a:ext cx="3386663" cy="1676400"/>
          </a:xfrm>
          <a:prstGeom prst="rect">
            <a:avLst/>
          </a:prstGeom>
          <a:noFill/>
        </p:spPr>
      </p:pic>
    </p:spTree>
  </p:cSld>
  <p:clrMapOvr>
    <a:masterClrMapping/>
  </p:clrMapOvr>
  <p:transition spd="med">
    <p:cover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r">
              <a:buNone/>
            </a:pPr>
            <a:r>
              <a:rPr lang="fa-IR" sz="2000" b="1" i="1" dirty="0" smtClean="0"/>
              <a:t>انها دریافتند  که در حدود 100 برابر انتن هائی که روی غشاء سلولی موجود هست و به علائم بیوشیمی جوابگو میباشند, انتن هائی بر روی سلولها وجود دارند که به علائم یا سیگنالهای انرژی پاسخگو هستند.(مثال دو مهمان نوازی متفاوت) </a:t>
            </a:r>
          </a:p>
          <a:p>
            <a:pPr algn="r">
              <a:buNone/>
            </a:pPr>
            <a:r>
              <a:rPr lang="fa-IR" sz="2000" b="1" i="1" dirty="0" smtClean="0"/>
              <a:t>مقایسه وضعیت همان شخص در دو حالت نشانگر تفاوت فاحش فشار خون, قطر رگها, فعالیت سیمپاتیک و پاراسیمپاتیک و غیره میباشد که  همه به دلیل یک لحظه برداشت فرد از شرایط پدیدار میشوند. </a:t>
            </a:r>
          </a:p>
          <a:p>
            <a:pPr algn="r">
              <a:buNone/>
            </a:pPr>
            <a:r>
              <a:rPr lang="fa-IR" sz="2000" b="1" i="1" dirty="0" smtClean="0"/>
              <a:t> </a:t>
            </a:r>
            <a:r>
              <a:rPr lang="fa-IR" sz="2000" b="1" i="1" dirty="0" smtClean="0"/>
              <a:t>دلایل بروز این تفاوتها همه به وسیله </a:t>
            </a:r>
            <a:endParaRPr lang="fa-IR" sz="2000" b="1" i="1" dirty="0" smtClean="0"/>
          </a:p>
          <a:p>
            <a:pPr algn="r">
              <a:buNone/>
            </a:pPr>
            <a:r>
              <a:rPr lang="fa-IR" sz="2000" b="1" i="1" dirty="0" smtClean="0"/>
              <a:t>فیزیک </a:t>
            </a:r>
            <a:r>
              <a:rPr lang="fa-IR" sz="2000" b="1" i="1" dirty="0" smtClean="0"/>
              <a:t>کوانتم قابل شرح میباشد. بدن ما </a:t>
            </a:r>
            <a:endParaRPr lang="fa-IR" sz="2000" b="1" i="1" dirty="0" smtClean="0"/>
          </a:p>
          <a:p>
            <a:pPr algn="r">
              <a:buNone/>
            </a:pPr>
            <a:r>
              <a:rPr lang="fa-IR" sz="2000" b="1" i="1" dirty="0" smtClean="0"/>
              <a:t>تنها </a:t>
            </a:r>
            <a:r>
              <a:rPr lang="fa-IR" sz="2000" b="1" i="1" dirty="0" smtClean="0"/>
              <a:t>یک ماشین نیست.</a:t>
            </a:r>
          </a:p>
          <a:p>
            <a:pPr>
              <a:buNone/>
            </a:pPr>
            <a:endParaRPr lang="en-US" sz="2000" b="1" i="1" dirty="0"/>
          </a:p>
        </p:txBody>
      </p:sp>
      <p:pic>
        <p:nvPicPr>
          <p:cNvPr id="12290" name="Picture 2" descr="C:\Users\Administrator\Desktop\images.jpg"/>
          <p:cNvPicPr>
            <a:picLocks noChangeAspect="1" noChangeArrowheads="1"/>
          </p:cNvPicPr>
          <p:nvPr/>
        </p:nvPicPr>
        <p:blipFill>
          <a:blip r:embed="rId2"/>
          <a:srcRect/>
          <a:stretch>
            <a:fillRect/>
          </a:stretch>
        </p:blipFill>
        <p:spPr bwMode="auto">
          <a:xfrm>
            <a:off x="1371600" y="4495800"/>
            <a:ext cx="2209800" cy="1990415"/>
          </a:xfrm>
          <a:prstGeom prst="rect">
            <a:avLst/>
          </a:prstGeom>
          <a:noFill/>
        </p:spPr>
      </p:pic>
    </p:spTree>
  </p:cSld>
  <p:clrMapOvr>
    <a:masterClrMapping/>
  </p:clrMapOvr>
  <p:transition spd="med">
    <p:wheel spokes="3"/>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fa-IR" dirty="0" smtClean="0"/>
              <a:t>ویلیام نلسون کیست؟              </a:t>
            </a:r>
          </a:p>
          <a:p>
            <a:pPr>
              <a:buNone/>
            </a:pPr>
            <a:r>
              <a:rPr lang="fa-IR" dirty="0" smtClean="0"/>
              <a:t> </a:t>
            </a:r>
          </a:p>
          <a:p>
            <a:pPr algn="r">
              <a:buNone/>
            </a:pPr>
            <a:r>
              <a:rPr lang="fa-IR" sz="2000" b="1" i="1" dirty="0" smtClean="0"/>
              <a:t>  پس از 30 سال تلاش  و همکاری تعداد زیادی از دانشمندان و بایولوژیستها دستگاهی  اختراع کردند که قادر بود از طریق اندازه گیری کانالهای الکتریکی پوست شروع به اندازه گیری سیگنالهای متفاوت الکتریکی نموده و میزان گردش ولتاژ و امپراژ و غیره را حساب کند. </a:t>
            </a:r>
          </a:p>
          <a:p>
            <a:pPr algn="r">
              <a:buNone/>
            </a:pPr>
            <a:endParaRPr lang="en-US" sz="2000" b="1" i="1" dirty="0"/>
          </a:p>
        </p:txBody>
      </p:sp>
      <p:pic>
        <p:nvPicPr>
          <p:cNvPr id="11266" name="Picture 2" descr="http://www.inphinity.us/images/scio/drNelson2.jpg"/>
          <p:cNvPicPr>
            <a:picLocks noChangeAspect="1" noChangeArrowheads="1"/>
          </p:cNvPicPr>
          <p:nvPr/>
        </p:nvPicPr>
        <p:blipFill>
          <a:blip r:embed="rId2"/>
          <a:srcRect/>
          <a:stretch>
            <a:fillRect/>
          </a:stretch>
        </p:blipFill>
        <p:spPr bwMode="auto">
          <a:xfrm>
            <a:off x="3200400" y="4648200"/>
            <a:ext cx="2819400" cy="1876425"/>
          </a:xfrm>
          <a:prstGeom prst="rect">
            <a:avLst/>
          </a:prstGeom>
          <a:noFill/>
        </p:spPr>
      </p:pic>
    </p:spTree>
  </p:cSld>
  <p:clrMapOvr>
    <a:masterClrMapping/>
  </p:clrMapOvr>
  <p:transition spd="med">
    <p:checke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a:buNone/>
            </a:pPr>
            <a:r>
              <a:rPr lang="fa-IR" sz="2000" b="1" i="1" dirty="0" smtClean="0"/>
              <a:t>یک سلول کوچک بخاطر کانالهای یونی می تواند تبادل دائمی یون داشته باشد.یون ها دائما در حال حرکتند. در این سلول هایک شارژ هفتاد میلی ولت  ایجاد می شه که این را به عنوان اساس اندازه گیری سلول سالم  به حساب می اورند.سپس شارژهای سلول های مریض اندازه گیری می شود, سلول دارای التهاب طولانی مدت, 50 میلی ولت ودرکسانی که دچار التهابات شدید یا دی جنرشن هستند این شارژ به 20 میلی ولت می رسد.</a:t>
            </a:r>
            <a:endParaRPr lang="en-US" sz="2000" b="1" i="1" dirty="0" smtClean="0"/>
          </a:p>
          <a:p>
            <a:pPr algn="r">
              <a:buNone/>
            </a:pPr>
            <a:endParaRPr lang="en-US" sz="2000" b="1" i="1" dirty="0"/>
          </a:p>
        </p:txBody>
      </p:sp>
      <p:pic>
        <p:nvPicPr>
          <p:cNvPr id="10242" name="Picture 2" descr="http://www.biologycorner.com/resources/cell_membrane.jpg"/>
          <p:cNvPicPr>
            <a:picLocks noChangeAspect="1" noChangeArrowheads="1"/>
          </p:cNvPicPr>
          <p:nvPr/>
        </p:nvPicPr>
        <p:blipFill>
          <a:blip r:embed="rId2"/>
          <a:srcRect/>
          <a:stretch>
            <a:fillRect/>
          </a:stretch>
        </p:blipFill>
        <p:spPr bwMode="auto">
          <a:xfrm>
            <a:off x="3200400" y="4724400"/>
            <a:ext cx="3581400" cy="1754887"/>
          </a:xfrm>
          <a:prstGeom prst="rect">
            <a:avLst/>
          </a:prstGeom>
          <a:noFill/>
        </p:spPr>
      </p:pic>
    </p:spTree>
  </p:cSld>
  <p:clrMapOvr>
    <a:masterClrMapping/>
  </p:clrMapOvr>
  <p:transition spd="med">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198</TotalTime>
  <Words>1312</Words>
  <Application>Microsoft Office PowerPoint</Application>
  <PresentationFormat>On-screen Show (4:3)</PresentationFormat>
  <Paragraphs>41</Paragraphs>
  <Slides>19</Slides>
  <Notes>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Metro</vt:lpstr>
      <vt:lpstr>کوانتوم بایوفیدبک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Company>dastgiri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کوانتوم بایوفیدبک</dc:title>
  <dc:creator>shahin</dc:creator>
  <cp:lastModifiedBy>Windows User</cp:lastModifiedBy>
  <cp:revision>21</cp:revision>
  <dcterms:created xsi:type="dcterms:W3CDTF">2012-02-16T21:45:56Z</dcterms:created>
  <dcterms:modified xsi:type="dcterms:W3CDTF">2012-02-21T16:26:52Z</dcterms:modified>
</cp:coreProperties>
</file>